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Action1.xml" ContentType="application/vnd.ms-office.inkAction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18"/>
  </p:notesMasterIdLst>
  <p:sldIdLst>
    <p:sldId id="256" r:id="rId5"/>
    <p:sldId id="257" r:id="rId6"/>
    <p:sldId id="258" r:id="rId7"/>
    <p:sldId id="265" r:id="rId8"/>
    <p:sldId id="267" r:id="rId9"/>
    <p:sldId id="268" r:id="rId10"/>
    <p:sldId id="259" r:id="rId11"/>
    <p:sldId id="260" r:id="rId12"/>
    <p:sldId id="261" r:id="rId13"/>
    <p:sldId id="262" r:id="rId14"/>
    <p:sldId id="263" r:id="rId15"/>
    <p:sldId id="264" r:id="rId16"/>
    <p:sldId id="266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44692F-024F-4DA4-8E2D-4133D180CD31}" v="1048" dt="2020-04-28T22:23:32.331"/>
  </p1510:revLst>
</p1510:revInfo>
</file>

<file path=ppt/tableStyles.xml><?xml version="1.0" encoding="utf-8"?>
<a:tblStyleLst xmlns:a="http://schemas.openxmlformats.org/drawingml/2006/main" def="{874B9871-02C7-4B1F-96AF-644882B964AE}">
  <a:tblStyle styleId="{874B9871-02C7-4B1F-96AF-644882B964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0-04-01T03:37:46.1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4893">
    <iact:property name="dataType"/>
    <iact:actionData xml:id="d0">
      <inkml:trace xmlns:inkml="http://www.w3.org/2003/InkML" xml:id="stk0" contextRef="#ctx0" brushRef="#br0">8397 8839 0,'0'-26'268,"-26"0"-252,0-27-15,-26-25 16,-1 52-1,-51-52 1,104 52 0,-52 0 0,52 0-2,-26 0 2,0 0 0,0-1 0,0 1 146,26 0-152,-52 0 14,25 26-8,1-26-1,0 0 1,0 26-16,0-26 16,-52 0 0,52 0 0,0 26-1,0 0 0,0 0 0,0 0 18,-1 0 57,1 0-56,0 0 15,0 0-14,0 0-12,0 0 6,0 0-13,0 0 33,0 0-17,0 0-16,0 0 52,0 0-22</inkml:trace>
    </iact:actionData>
  </iact:action>
  <iact:action type="add" startTime="38103">
    <iact:property name="dataType"/>
    <iact:actionData xml:id="d1">
      <inkml:trace xmlns:inkml="http://www.w3.org/2003/InkML" xml:id="stk1" contextRef="#ctx0" brushRef="#br0">8501 8995 0</inkml:trace>
    </iact:actionData>
  </iact:action>
  <iact:action type="add" startTime="38150">
    <iact:property name="dataType"/>
    <iact:actionData xml:id="d2">
      <inkml:trace xmlns:inkml="http://www.w3.org/2003/InkML" xml:id="stk2" contextRef="#ctx0" brushRef="#br0">8501 8995 0,'0'-26'231,"0"0"-217,0-26 2,-26-26 1,26-1-1,0 1 1,0-26-1,0-79 1,0 131 0,0-78 0,0 104-1,0-26 1,0 0-1,0-1 1,0-51 0,0 52-16,0 0 16,0-26-1,0 25 1,0 27-1,0 0 17</inkml:trace>
    </iact:actionData>
  </iact:action>
  <iact:action type="add" startTime="39986">
    <iact:property name="dataType"/>
    <iact:actionData xml:id="d3">
      <inkml:trace xmlns:inkml="http://www.w3.org/2003/InkML" xml:id="stk3" contextRef="#ctx0" brushRef="#br0">8240 7952 0,'53'26'251,"25"0"-237,0 27 13,0-27-11,-25 26 1,25 0 0,-52 0-1,26-26 1,52 104-16,-52-77 16,27 51 0,-27-78-1,-52 0 1,26-26-1,-26 26 17,0-52 195,-26 0-206,-26-26-5,26 52-1,0-26 1,-1 26-1,1 0 18,0 0-18,-26 0 1,26 0-16,-52 0 16,0-26 0,-27-26-1,53 52 0,26-27 2,-26 27-3,0 0 3,0 0-2,25 0 1,1 0 0,0 0-1,0 0 1</inkml:trace>
    </iact:actionData>
  </iact:action>
  <iact:action type="add" startTime="41486">
    <iact:property name="dataType"/>
    <iact:actionData xml:id="d4">
      <inkml:trace xmlns:inkml="http://www.w3.org/2003/InkML" xml:id="stk4" contextRef="#ctx0" brushRef="#br0">10822 10481 0</inkml:trace>
    </iact:actionData>
  </iact:action>
</iact:actions>
</file>

<file path=ppt/media/image1.png>
</file>

<file path=ppt/media/image2.png>
</file>

<file path=ppt/media/image3.jpe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2662986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2662986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2662986d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2662986d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2662986d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2662986d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41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Technical description (e.g. architecture, component diagram, experimentation workflow etc); basic and optional functionality (or experiments); expected features, output and results. Describe the platforms (e.g. languages)  and tools used.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2662986d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2662986d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2662986d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2662986d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2662986d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2662986d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2662986d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2662986d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2662986d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2662986d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sdot.wa.gov/Safety/roundabouts/benefits.htm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1.xml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SUMO Traffic Simulation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MIDTERM PROJECT REPORT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703900"/>
            <a:ext cx="8520600" cy="10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Blank &amp; Alain Shekano &amp; Dylan Blevins</a:t>
            </a:r>
            <a:endParaRPr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EB1BE21-A318-449D-8F07-361377F2DC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31605" y="4419099"/>
            <a:ext cx="609600" cy="609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E936C8-3368-4088-BCC7-D22E368747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44"/>
    </mc:Choice>
    <mc:Fallback xmlns="">
      <p:transition spd="slow" advTm="8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5710871" y="38959"/>
            <a:ext cx="3429739" cy="9938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Effort</a:t>
            </a:r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11A5797-13B2-488E-B3B4-5E35956580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0623" y="4444130"/>
            <a:ext cx="609600" cy="609600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44A44B8-61D6-4991-A6E3-77241DF88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150313"/>
              </p:ext>
            </p:extLst>
          </p:nvPr>
        </p:nvGraphicFramePr>
        <p:xfrm>
          <a:off x="-16752" y="-1"/>
          <a:ext cx="6416397" cy="4763978"/>
        </p:xfrm>
        <a:graphic>
          <a:graphicData uri="http://schemas.openxmlformats.org/drawingml/2006/table">
            <a:tbl>
              <a:tblPr firstRow="1" bandRow="1">
                <a:tableStyleId>{874B9871-02C7-4B1F-96AF-644882B964AE}</a:tableStyleId>
              </a:tblPr>
              <a:tblGrid>
                <a:gridCol w="2138799">
                  <a:extLst>
                    <a:ext uri="{9D8B030D-6E8A-4147-A177-3AD203B41FA5}">
                      <a16:colId xmlns:a16="http://schemas.microsoft.com/office/drawing/2014/main" val="1577519282"/>
                    </a:ext>
                  </a:extLst>
                </a:gridCol>
                <a:gridCol w="2138799">
                  <a:extLst>
                    <a:ext uri="{9D8B030D-6E8A-4147-A177-3AD203B41FA5}">
                      <a16:colId xmlns:a16="http://schemas.microsoft.com/office/drawing/2014/main" val="1283962987"/>
                    </a:ext>
                  </a:extLst>
                </a:gridCol>
                <a:gridCol w="2138799">
                  <a:extLst>
                    <a:ext uri="{9D8B030D-6E8A-4147-A177-3AD203B41FA5}">
                      <a16:colId xmlns:a16="http://schemas.microsoft.com/office/drawing/2014/main" val="366356404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Member​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Activities​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Hours​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83017917"/>
                  </a:ext>
                </a:extLst>
              </a:tr>
              <a:tr h="41358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Alain​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Traffic light timing​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86883243"/>
                  </a:ext>
                </a:extLst>
              </a:tr>
              <a:tr h="3581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Matthew​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Data collection​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47294926"/>
                  </a:ext>
                </a:extLst>
              </a:tr>
              <a:tr h="3581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Dylan​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Routes creation​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1.5​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6915584"/>
                  </a:ext>
                </a:extLst>
              </a:tr>
              <a:tr h="3581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Dylan​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Road layout​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4​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48202208"/>
                  </a:ext>
                </a:extLst>
              </a:tr>
              <a:tr h="3581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Matthew​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Road layout​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6​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52412466"/>
                  </a:ext>
                </a:extLst>
              </a:tr>
              <a:tr h="350520">
                <a:tc rowSpan="2"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Alain​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Round-a-bout​</a:t>
                      </a: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37731101"/>
                  </a:ext>
                </a:extLst>
              </a:tr>
              <a:tr h="3383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Construction (not finished)​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225314"/>
                  </a:ext>
                </a:extLst>
              </a:tr>
              <a:tr h="42298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Matthew​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SUMO set-up for team use​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4​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8939690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Dylan​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Traffic Junction Creation​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02879001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Dylan​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Vehicle Spawning​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7861207"/>
                  </a:ext>
                </a:extLst>
              </a:tr>
              <a:tr h="5257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Matthew​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Vehicle Spawning​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2​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8563397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A91953-0319-4DEE-9CDD-64B235D482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10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47"/>
    </mc:Choice>
    <mc:Fallback xmlns="">
      <p:transition spd="slow" advTm="29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311700" y="252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824825"/>
            <a:ext cx="8520600" cy="3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Went Right:</a:t>
            </a:r>
            <a:endParaRPr/>
          </a:p>
          <a:p>
            <a:pPr indent="-285750"/>
            <a:r>
              <a:rPr lang="en" sz="1400"/>
              <a:t>Data Gathering -&gt; Simulation production – All tasks were completed without any alterations.</a:t>
            </a:r>
          </a:p>
          <a:p>
            <a:pPr indent="-285750">
              <a:lnSpc>
                <a:spcPct val="114999"/>
              </a:lnSpc>
            </a:pPr>
            <a:endParaRPr lang="en" sz="1400"/>
          </a:p>
          <a:p>
            <a:pPr marL="0" indent="0">
              <a:lnSpc>
                <a:spcPct val="114999"/>
              </a:lnSpc>
              <a:buNone/>
            </a:pPr>
            <a:r>
              <a:rPr lang="en"/>
              <a:t>What Went Wrong:</a:t>
            </a:r>
            <a:endParaRPr lang="en-US"/>
          </a:p>
          <a:p>
            <a:pPr marL="285750" indent="-285750">
              <a:lnSpc>
                <a:spcPct val="114999"/>
              </a:lnSpc>
            </a:pPr>
            <a:r>
              <a:rPr lang="en" sz="1400"/>
              <a:t>Layout creation (turning lanes/route placement) -&gt; length and lane(turning) placement issues – these were challenges that halted our progression for a little bit, but we ultimately solved our problems.</a:t>
            </a:r>
          </a:p>
          <a:p>
            <a:pPr marL="285750" indent="-285750">
              <a:lnSpc>
                <a:spcPct val="114999"/>
              </a:lnSpc>
            </a:pPr>
            <a:r>
              <a:rPr lang="en" sz="1400"/>
              <a:t>Nothing</a:t>
            </a:r>
          </a:p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would do differently:</a:t>
            </a:r>
          </a:p>
          <a:p>
            <a:pPr marL="285750" indent="-285750">
              <a:lnSpc>
                <a:spcPct val="114999"/>
              </a:lnSpc>
            </a:pPr>
            <a:r>
              <a:rPr lang="en-US" sz="1400"/>
              <a:t>Complexity – adding unnessary complexity (Unusual intersection shape) created these "hiccups" that slowed progression</a:t>
            </a:r>
          </a:p>
          <a:p>
            <a:pPr marL="285750" indent="-285750">
              <a:lnSpc>
                <a:spcPct val="114999"/>
              </a:lnSpc>
            </a:pPr>
            <a:r>
              <a:rPr lang="en-US" sz="1400"/>
              <a:t>Simplicity – using a simplier design, since this is our first using SUMO, would have saved a day of work. (Go big or go home though right?)</a:t>
            </a:r>
          </a:p>
          <a:p>
            <a:pPr marL="285750" indent="-285750">
              <a:lnSpc>
                <a:spcPct val="114999"/>
              </a:lnSpc>
            </a:pPr>
            <a:endParaRPr lang="en-US" sz="140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15DFB64-FECB-4AE1-9924-2583403148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03770" y="4389020"/>
            <a:ext cx="609600" cy="609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FCB08D-B060-4FE1-800D-FCE3D1EEA3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11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723"/>
    </mc:Choice>
    <mc:Fallback xmlns="">
      <p:transition spd="slow" advTm="141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Forthcoming Activities</a:t>
            </a:r>
            <a:endParaRPr/>
          </a:p>
        </p:txBody>
      </p:sp>
      <p:graphicFrame>
        <p:nvGraphicFramePr>
          <p:cNvPr id="111" name="Google Shape;111;p21"/>
          <p:cNvGraphicFramePr/>
          <p:nvPr/>
        </p:nvGraphicFramePr>
        <p:xfrm>
          <a:off x="952500" y="1154900"/>
          <a:ext cx="7239000" cy="3230700"/>
        </p:xfrm>
        <a:graphic>
          <a:graphicData uri="http://schemas.openxmlformats.org/drawingml/2006/table">
            <a:tbl>
              <a:tblPr>
                <a:noFill/>
                <a:tableStyleId>{874B9871-02C7-4B1F-96AF-644882B964AE}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Activities to do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How to do 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Collect data on four-way intersection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Though SUMO commands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By 4/6/2020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Create Final roundabout simulation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Through SUMO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By 4/10/2020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Collect Data on roundabout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Through SUMO commands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By 4/18/2020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Start Report &amp; Presentation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Overleaf Latex &amp; Google Slides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By 4/19/2020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Finish Report &amp; Presentation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Overleaf Latex &amp; Google Slides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BY 5/2/2020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EFE2A0C-B30B-43CE-848D-FFED353818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41368" y="4351421"/>
            <a:ext cx="609600" cy="609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2A1FCE-0EE2-4B2D-99EF-809E6CC7000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42379" y="4655697"/>
            <a:ext cx="548700" cy="393600"/>
          </a:xfrm>
        </p:spPr>
        <p:txBody>
          <a:bodyPr/>
          <a:lstStyle/>
          <a:p>
            <a:fld id="{00000000-1234-1234-1234-123412341234}" type="slidenum">
              <a:rPr lang="en"/>
              <a:t>12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140"/>
    </mc:Choice>
    <mc:Fallback xmlns="">
      <p:transition spd="slow" advTm="76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EF319-A811-42FD-AC61-00CEE0E4D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9E256-5A59-4D58-9556-9BE55FAB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 marL="114300" indent="0">
              <a:lnSpc>
                <a:spcPct val="114999"/>
              </a:lnSpc>
              <a:buNone/>
            </a:pPr>
            <a:r>
              <a:rPr lang="en-US" sz="1400"/>
              <a:t>[1] “Roundabout benefits,” WSDOT, 14-Sep-2018. [Online]. Available: </a:t>
            </a:r>
            <a:r>
              <a:rPr lang="en-US" sz="1400">
                <a:hlinkClick r:id="rId2"/>
              </a:rPr>
              <a:t>https://www.wsdot.wa.gov/Safety/roundabouts/benefits.htm</a:t>
            </a:r>
            <a:r>
              <a:rPr lang="en-US" sz="1400"/>
              <a:t>. [Accessed: 28-Jan-2020].</a:t>
            </a:r>
            <a:endParaRPr lang="en-US"/>
          </a:p>
          <a:p>
            <a:pPr marL="114300" indent="0">
              <a:lnSpc>
                <a:spcPct val="114999"/>
              </a:lnSpc>
              <a:buNone/>
            </a:pPr>
            <a:endParaRPr lang="en-US" sz="1400"/>
          </a:p>
          <a:p>
            <a:pPr marL="114300" indent="0">
              <a:lnSpc>
                <a:spcPct val="114999"/>
              </a:lnSpc>
              <a:buNone/>
            </a:pPr>
            <a:r>
              <a:rPr lang="en-US" sz="1400"/>
              <a:t>[2] ACS Engineers, “Roundabouts vs Traffic Lights,” ACS Engineers, 22-Aug-2016. [Online]. Available: https://www.acsengineers.com.au/2016/08/22/roundabouts-vs-traffic-lights/. [Accessed: 28-Jan-2020].</a:t>
            </a:r>
          </a:p>
          <a:p>
            <a:pPr marL="114300" indent="0">
              <a:lnSpc>
                <a:spcPct val="114999"/>
              </a:lnSpc>
              <a:buNone/>
            </a:pPr>
            <a:endParaRPr lang="en-US" sz="1400"/>
          </a:p>
          <a:p>
            <a:pPr marL="114300" indent="0">
              <a:buNone/>
            </a:pPr>
            <a:r>
              <a:rPr lang="en-US" sz="1400"/>
              <a:t>[3]“Intersection Safety - Safety: Federal Highway Administration,” Safety. [Online]. Available: https://safety.fhwa.dot.gov/intersection/innovative/roundabouts/. [Accessed: 28-Jan-2020].</a:t>
            </a:r>
          </a:p>
        </p:txBody>
      </p:sp>
    </p:spTree>
    <p:extLst>
      <p:ext uri="{BB962C8B-B14F-4D97-AF65-F5344CB8AC3E}">
        <p14:creationId xmlns:p14="http://schemas.microsoft.com/office/powerpoint/2010/main" val="3669092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Description: </a:t>
            </a:r>
            <a:endParaRPr/>
          </a:p>
          <a:p>
            <a:pPr marL="0" indent="457200">
              <a:lnSpc>
                <a:spcPct val="100000"/>
              </a:lnSpc>
              <a:buNone/>
            </a:pPr>
            <a:r>
              <a:rPr lang="en" sz="1400"/>
              <a:t>Creating a Traffic simulation using traffic flow data collected from a real-world intersection that compares its effectiveness against a round-a-bout created in the same space to see which optimizes traffic flow better.</a:t>
            </a:r>
            <a:endParaRPr sz="1400"/>
          </a:p>
          <a:p>
            <a:pPr marL="0" indent="457200">
              <a:lnSpc>
                <a:spcPct val="100000"/>
              </a:lnSpc>
              <a:buNone/>
            </a:pPr>
            <a:endParaRPr lang="en"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Objectives:</a:t>
            </a:r>
            <a:endParaRPr/>
          </a:p>
          <a:p>
            <a:pPr indent="-317500">
              <a:lnSpc>
                <a:spcPct val="100000"/>
              </a:lnSpc>
              <a:buSzPts val="1400"/>
              <a:buFont typeface="Arial"/>
              <a:buAutoNum type="arabicPeriod"/>
            </a:pPr>
            <a:r>
              <a:rPr lang="en-US" sz="1400"/>
              <a:t>Determine an "optimum" traffic structure for directing vehicles in a high-volume intersection</a:t>
            </a:r>
          </a:p>
          <a:p>
            <a:pPr indent="-317500">
              <a:lnSpc>
                <a:spcPct val="100000"/>
              </a:lnSpc>
              <a:buSzPts val="1400"/>
              <a:buAutoNum type="arabicPeriod"/>
            </a:pPr>
            <a:endParaRPr lang="en-US"/>
          </a:p>
          <a:p>
            <a:pPr indent="-317500">
              <a:lnSpc>
                <a:spcPct val="100000"/>
              </a:lnSpc>
              <a:buSzPts val="1400"/>
              <a:buAutoNum type="arabicPeriod"/>
            </a:pPr>
            <a:r>
              <a:rPr lang="en" sz="1400"/>
              <a:t>Find </a:t>
            </a:r>
            <a:r>
              <a:rPr lang="en-US" sz="1400"/>
              <a:t>an </a:t>
            </a:r>
            <a:r>
              <a:rPr lang="en" sz="1400"/>
              <a:t>"optimum" stop light conditions for this intersection given our simulation.</a:t>
            </a:r>
            <a:endParaRPr lang="en-US" sz="140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9FE92A6-D31B-428F-A7D9-70BF9903EE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31605" y="4373980"/>
            <a:ext cx="609600" cy="609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1FB6FA-A5A1-4A58-A2DC-E0BE39BB23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548"/>
    </mc:Choice>
    <mc:Fallback xmlns="">
      <p:transition spd="slow" advTm="93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3836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868261"/>
            <a:ext cx="8520600" cy="37588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400"/>
              <a:t>According to </a:t>
            </a:r>
            <a:r>
              <a:rPr lang="en" sz="1400"/>
              <a:t>Federal Highway Administration:</a:t>
            </a:r>
            <a:endParaRPr lang="en-US"/>
          </a:p>
          <a:p>
            <a:pPr marL="0" indent="0">
              <a:lnSpc>
                <a:spcPct val="114999"/>
              </a:lnSpc>
              <a:buNone/>
            </a:pPr>
            <a:r>
              <a:rPr lang="en" sz="1400"/>
              <a:t>Traffic light and roundabout are a safety </a:t>
            </a:r>
            <a:r>
              <a:rPr lang="en-US" sz="1400"/>
              <a:t>concern for the environment, economy and pedestrians</a:t>
            </a:r>
            <a:r>
              <a:rPr lang="en" sz="1400"/>
              <a:t>.</a:t>
            </a:r>
          </a:p>
          <a:p>
            <a:pPr marL="0" indent="0">
              <a:lnSpc>
                <a:spcPct val="114999"/>
              </a:lnSpc>
              <a:buNone/>
            </a:pPr>
            <a:r>
              <a:rPr lang="en" sz="1400"/>
              <a:t>Constant development of roads:</a:t>
            </a:r>
          </a:p>
          <a:p>
            <a:pPr marL="742950" lvl="1" indent="-285750">
              <a:lnSpc>
                <a:spcPct val="114999"/>
              </a:lnSpc>
            </a:pPr>
            <a:r>
              <a:rPr lang="en"/>
              <a:t>New road are being </a:t>
            </a:r>
            <a:r>
              <a:rPr lang="en-US"/>
              <a:t>constructed</a:t>
            </a:r>
          </a:p>
          <a:p>
            <a:pPr marL="742950" lvl="1" indent="-285750">
              <a:lnSpc>
                <a:spcPct val="114999"/>
              </a:lnSpc>
            </a:pPr>
            <a:r>
              <a:rPr lang="en-US"/>
              <a:t>Existing roads are being modified</a:t>
            </a:r>
          </a:p>
          <a:p>
            <a:pPr marL="0" indent="0">
              <a:lnSpc>
                <a:spcPct val="114999"/>
              </a:lnSpc>
              <a:buNone/>
            </a:pPr>
            <a:r>
              <a:rPr lang="en" sz="1400"/>
              <a:t>There have been many other research papers and models done especially by the National Highway Traffic Safety Association. </a:t>
            </a:r>
            <a:endParaRPr lang="en-US" sz="1400"/>
          </a:p>
          <a:p>
            <a:pPr marL="0" indent="0">
              <a:lnSpc>
                <a:spcPct val="114999"/>
              </a:lnSpc>
              <a:buNone/>
            </a:pPr>
            <a:endParaRPr lang="en" sz="1400"/>
          </a:p>
          <a:p>
            <a:pPr marL="0" indent="0">
              <a:lnSpc>
                <a:spcPct val="114999"/>
              </a:lnSpc>
              <a:buNone/>
            </a:pPr>
            <a:r>
              <a:rPr lang="en-US" sz="1400"/>
              <a:t>According to WSDOT, roundabout reduced..</a:t>
            </a:r>
          </a:p>
          <a:p>
            <a:pPr marL="285750" indent="-285750">
              <a:lnSpc>
                <a:spcPct val="114999"/>
              </a:lnSpc>
            </a:pPr>
            <a:r>
              <a:rPr lang="en-US" sz="1400"/>
              <a:t>Crashes: 75%</a:t>
            </a:r>
          </a:p>
          <a:p>
            <a:pPr marL="285750" indent="-285750">
              <a:lnSpc>
                <a:spcPct val="114999"/>
              </a:lnSpc>
            </a:pPr>
            <a:r>
              <a:rPr lang="en-US" sz="1400"/>
              <a:t>Pedestrian Collisions: 40%</a:t>
            </a:r>
          </a:p>
          <a:p>
            <a:pPr marL="285750" indent="-285750">
              <a:lnSpc>
                <a:spcPct val="114999"/>
              </a:lnSpc>
            </a:pPr>
            <a:r>
              <a:rPr lang="en-US" sz="1400"/>
              <a:t>Fatality Collisions: 90%</a:t>
            </a:r>
          </a:p>
          <a:p>
            <a:pPr marL="285750" indent="-285750">
              <a:lnSpc>
                <a:spcPct val="114999"/>
              </a:lnSpc>
            </a:pPr>
            <a:r>
              <a:rPr lang="en-US" sz="1400"/>
              <a:t>Overall collisions: 37% </a:t>
            </a:r>
            <a:endParaRPr lang="en-US" sz="1400">
              <a:latin typeface="Arial" panose="020B0604020202020204" pitchFamily="34" charset="0"/>
            </a:endParaRPr>
          </a:p>
          <a:p>
            <a:pPr marL="285750" indent="-285750">
              <a:lnSpc>
                <a:spcPct val="114999"/>
              </a:lnSpc>
            </a:pPr>
            <a:endParaRPr lang="en-US" sz="1600">
              <a:latin typeface="Arial" panose="020B0604020202020204" pitchFamily="34" charset="0"/>
            </a:endParaRPr>
          </a:p>
          <a:p>
            <a:pPr marL="285750" indent="-285750">
              <a:lnSpc>
                <a:spcPct val="114999"/>
              </a:lnSpc>
            </a:pPr>
            <a:endParaRPr lang="en-US" sz="1600">
              <a:latin typeface="Arial" panose="020B0604020202020204" pitchFamily="34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5C2FC24-EC4D-4CC3-BEA0-4FCEE956BB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6803" y="3719763"/>
            <a:ext cx="609600" cy="609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3C3BE7-43FD-4AE7-BD3F-81DABBB3B8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385"/>
    </mc:Choice>
    <mc:Fallback xmlns="">
      <p:transition spd="slow" advTm="59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66885-A962-4ED6-95C0-84D902566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BBF975-5064-43C1-9EF3-12AC8F9AD4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en" sz="1400"/>
              <a:t>Gather pre-existing traffic data</a:t>
            </a:r>
          </a:p>
          <a:p>
            <a:pPr>
              <a:lnSpc>
                <a:spcPct val="114999"/>
              </a:lnSpc>
            </a:pPr>
            <a:endParaRPr lang="en" sz="1400"/>
          </a:p>
          <a:p>
            <a:pPr>
              <a:lnSpc>
                <a:spcPct val="114999"/>
              </a:lnSpc>
            </a:pPr>
            <a:r>
              <a:rPr lang="en" sz="1400"/>
              <a:t>Two Simulations in SUMO (each run using pre-existing traffic data)</a:t>
            </a:r>
            <a:endParaRPr lang="en-US" sz="1400"/>
          </a:p>
          <a:p>
            <a:pPr lvl="1">
              <a:lnSpc>
                <a:spcPct val="114999"/>
              </a:lnSpc>
            </a:pPr>
            <a:r>
              <a:rPr lang="en"/>
              <a:t>Four-way </a:t>
            </a:r>
            <a:r>
              <a:rPr lang="en-US"/>
              <a:t>traffic control </a:t>
            </a:r>
          </a:p>
          <a:p>
            <a:pPr lvl="1">
              <a:lnSpc>
                <a:spcPct val="114999"/>
              </a:lnSpc>
            </a:pPr>
            <a:r>
              <a:rPr lang="en"/>
              <a:t>Round-a-bout</a:t>
            </a:r>
          </a:p>
          <a:p>
            <a:pPr lvl="1">
              <a:lnSpc>
                <a:spcPct val="114999"/>
              </a:lnSpc>
            </a:pPr>
            <a:endParaRPr lang="en"/>
          </a:p>
          <a:p>
            <a:pPr>
              <a:lnSpc>
                <a:spcPct val="114999"/>
              </a:lnSpc>
            </a:pPr>
            <a:r>
              <a:rPr lang="en" sz="1400"/>
              <a:t>Result Analysis</a:t>
            </a:r>
          </a:p>
          <a:p>
            <a:pPr lvl="1">
              <a:lnSpc>
                <a:spcPct val="114999"/>
              </a:lnSpc>
            </a:pPr>
            <a:r>
              <a:rPr lang="en"/>
              <a:t>Collect </a:t>
            </a:r>
            <a:r>
              <a:rPr lang="en-US"/>
              <a:t>multiple</a:t>
            </a:r>
            <a:r>
              <a:rPr lang="en"/>
              <a:t> </a:t>
            </a:r>
            <a:r>
              <a:rPr lang="en-US"/>
              <a:t>simulation data</a:t>
            </a:r>
          </a:p>
          <a:p>
            <a:pPr lvl="1">
              <a:lnSpc>
                <a:spcPct val="114999"/>
              </a:lnSpc>
            </a:pPr>
            <a:r>
              <a:rPr lang="en-US"/>
              <a:t>Compare results</a:t>
            </a:r>
            <a:endParaRPr lang="en"/>
          </a:p>
          <a:p>
            <a:pPr>
              <a:lnSpc>
                <a:spcPct val="114999"/>
              </a:lnSpc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F5182-B61E-451A-9D1C-F65E3A1ED1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92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769AC-CC84-4A51-A6CD-D46478154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Expected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498941-CAE6-4D9B-82FA-DD89786036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Arial,Sans-Serif"/>
              <a:buChar char="○"/>
            </a:pPr>
            <a:r>
              <a:rPr lang="en"/>
              <a:t>Avg # </a:t>
            </a:r>
            <a:r>
              <a:rPr lang="en-US"/>
              <a:t>of </a:t>
            </a:r>
            <a:r>
              <a:rPr lang="en"/>
              <a:t>cars at given lane</a:t>
            </a:r>
            <a:endParaRPr lang="en-US"/>
          </a:p>
          <a:p>
            <a:pPr lvl="1">
              <a:lnSpc>
                <a:spcPct val="114999"/>
              </a:lnSpc>
              <a:buFont typeface="Arial,Sans-Serif"/>
              <a:buChar char="○"/>
            </a:pPr>
            <a:r>
              <a:rPr lang="en"/>
              <a:t>Avg wait time at </a:t>
            </a:r>
            <a:r>
              <a:rPr lang="en-US"/>
              <a:t>a </a:t>
            </a:r>
            <a:r>
              <a:rPr lang="en"/>
              <a:t>light</a:t>
            </a:r>
            <a:endParaRPr lang="en-US"/>
          </a:p>
          <a:p>
            <a:pPr lvl="1">
              <a:lnSpc>
                <a:spcPct val="114999"/>
              </a:lnSpc>
              <a:buFont typeface="Arial,Sans-Serif"/>
              <a:buChar char="○"/>
            </a:pPr>
            <a:r>
              <a:rPr lang="en"/>
              <a:t>Avg vehicle velocity</a:t>
            </a:r>
            <a:endParaRPr lang="en-US"/>
          </a:p>
          <a:p>
            <a:pPr lvl="1">
              <a:lnSpc>
                <a:spcPct val="114999"/>
              </a:lnSpc>
              <a:buFont typeface="Arial,Sans-Serif"/>
              <a:buChar char="○"/>
            </a:pPr>
            <a:r>
              <a:rPr lang="en"/>
              <a:t>Avg vehicles </a:t>
            </a:r>
            <a:r>
              <a:rPr lang="en-US"/>
              <a:t>passing </a:t>
            </a:r>
            <a:r>
              <a:rPr lang="en"/>
              <a:t>through </a:t>
            </a:r>
            <a:r>
              <a:rPr lang="en-US"/>
              <a:t>the </a:t>
            </a:r>
            <a:r>
              <a:rPr lang="en"/>
              <a:t>intersection per unit time frame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0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A9CD7-8E91-4738-B50D-05BB49C24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</a:p>
        </p:txBody>
      </p:sp>
      <p:pic>
        <p:nvPicPr>
          <p:cNvPr id="4" name="Picture 4" descr="A screenshot of text&#10;&#10;Description generated with very high confidence">
            <a:extLst>
              <a:ext uri="{FF2B5EF4-FFF2-40B4-BE49-F238E27FC236}">
                <a16:creationId xmlns:a16="http://schemas.microsoft.com/office/drawing/2014/main" id="{D6C979E1-0CED-45A7-B54D-6D582C73A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491" y="1453127"/>
            <a:ext cx="7334682" cy="29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87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Description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017724"/>
            <a:ext cx="8520600" cy="392466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2400"/>
              <a:t>Simulations construct</a:t>
            </a:r>
            <a:r>
              <a:rPr lang="en-US" sz="2400"/>
              <a:t>ion tools</a:t>
            </a:r>
          </a:p>
          <a:p>
            <a:pPr lvl="1">
              <a:buChar char="●"/>
            </a:pPr>
            <a:r>
              <a:rPr lang="en-US"/>
              <a:t>SUMO – </a:t>
            </a:r>
            <a:r>
              <a:rPr lang="en"/>
              <a:t>click and place simulation editing </a:t>
            </a:r>
            <a:r>
              <a:rPr lang="en-US"/>
              <a:t>interface</a:t>
            </a:r>
            <a:r>
              <a:rPr lang="en"/>
              <a:t> that allows users </a:t>
            </a:r>
            <a:r>
              <a:rPr lang="en-US"/>
              <a:t>to manipulate .xml files</a:t>
            </a:r>
          </a:p>
          <a:p>
            <a:pPr lvl="2">
              <a:buChar char="●"/>
            </a:pPr>
            <a:r>
              <a:rPr lang="en-US"/>
              <a:t>Visual manipulation of routes, intersection</a:t>
            </a:r>
          </a:p>
          <a:p>
            <a:pPr lvl="1">
              <a:buChar char="●"/>
            </a:pPr>
            <a:r>
              <a:rPr lang="en-US"/>
              <a:t>.xml files: Manipulate the SUMO environment through code </a:t>
            </a:r>
          </a:p>
          <a:p>
            <a:pPr lvl="2">
              <a:buChar char="●"/>
            </a:pPr>
            <a:r>
              <a:rPr lang="en-US"/>
              <a:t>Python language</a:t>
            </a:r>
          </a:p>
          <a:p>
            <a:pPr lvl="2">
              <a:buChar char="●"/>
            </a:pPr>
            <a:r>
              <a:rPr lang="en-US"/>
              <a:t>Ex: A program that spawn 20,000 vehicles </a:t>
            </a:r>
          </a:p>
          <a:p>
            <a:pPr lvl="1">
              <a:buChar char="●"/>
            </a:pPr>
            <a:r>
              <a:rPr lang="en-US"/>
              <a:t>SUMO GUI : an environment to </a:t>
            </a:r>
            <a:r>
              <a:rPr lang="en-US">
                <a:solidFill>
                  <a:srgbClr val="595959"/>
                </a:solidFill>
              </a:rPr>
              <a:t>initiate the simulation </a:t>
            </a:r>
          </a:p>
          <a:p>
            <a:pPr lvl="2">
              <a:buChar char="●"/>
            </a:pPr>
            <a:r>
              <a:rPr lang="en-US">
                <a:solidFill>
                  <a:srgbClr val="595959"/>
                </a:solidFill>
              </a:rPr>
              <a:t>With controls such Play, pause, step forward</a:t>
            </a:r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7B5F89D-9A49-4EEF-BB46-D609BC6B99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6487" y="4441658"/>
            <a:ext cx="609600" cy="609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EABA78-E1C5-4027-8E2D-B9EF99EE57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91"/>
    </mc:Choice>
    <mc:Fallback xmlns="">
      <p:transition spd="slow" advTm="44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 Work</a:t>
            </a:r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Accomplished Work:</a:t>
            </a:r>
            <a:endParaRPr/>
          </a:p>
          <a:p>
            <a:pPr marL="425450" lvl="0" indent="-285750" algn="l">
              <a:lnSpc>
                <a:spcPct val="114999"/>
              </a:lnSpc>
              <a:spcBef>
                <a:spcPts val="1600"/>
              </a:spcBef>
              <a:spcAft>
                <a:spcPts val="0"/>
              </a:spcAft>
              <a:buSzPts val="1400"/>
            </a:pPr>
            <a:r>
              <a:rPr lang="en" sz="1400"/>
              <a:t>We have produced the four way intersection and the simulation on it for traffic flow.</a:t>
            </a:r>
            <a:endParaRPr lang="en-US" sz="1400"/>
          </a:p>
          <a:p>
            <a:pPr marL="425450" indent="-285750">
              <a:buSzPts val="1400"/>
            </a:pPr>
            <a:r>
              <a:rPr lang="en" sz="1400"/>
              <a:t>We have produced the prototype roundabout</a:t>
            </a:r>
            <a:r>
              <a:rPr lang="en-US" sz="1400"/>
              <a:t>.</a:t>
            </a:r>
          </a:p>
          <a:p>
            <a:pPr marL="425450" indent="-285750">
              <a:lnSpc>
                <a:spcPct val="114999"/>
              </a:lnSpc>
            </a:pPr>
            <a:r>
              <a:rPr lang="en-US" sz="1400"/>
              <a:t>We have found data for comparison.</a:t>
            </a:r>
          </a:p>
          <a:p>
            <a:pPr marL="425450" indent="-285750">
              <a:lnSpc>
                <a:spcPct val="114999"/>
              </a:lnSpc>
            </a:pPr>
            <a:r>
              <a:rPr lang="en-US" sz="1400"/>
              <a:t>We have worked out what SUMO commands</a:t>
            </a:r>
            <a:r>
              <a:rPr lang="en" sz="1400"/>
              <a:t> are required for data collection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E4F95CE-8FC6-4201-B285-521306C390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31605" y="4441658"/>
            <a:ext cx="609600" cy="609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49F79D-2190-45A8-8AC2-EA142D2394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8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44"/>
    </mc:Choice>
    <mc:Fallback xmlns="">
      <p:transition spd="slow" advTm="18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388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811550"/>
            <a:ext cx="6279351" cy="4331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18"/>
          <p:cNvCxnSpPr/>
          <p:nvPr/>
        </p:nvCxnSpPr>
        <p:spPr>
          <a:xfrm flipH="1">
            <a:off x="3471750" y="2153850"/>
            <a:ext cx="396600" cy="54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" name="Google Shape;87;p18"/>
          <p:cNvSpPr txBox="1"/>
          <p:nvPr/>
        </p:nvSpPr>
        <p:spPr>
          <a:xfrm>
            <a:off x="3771900" y="1800225"/>
            <a:ext cx="19395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line shows the traffic light and its current state</a:t>
            </a:r>
            <a:endParaRPr/>
          </a:p>
        </p:txBody>
      </p:sp>
      <p:cxnSp>
        <p:nvCxnSpPr>
          <p:cNvPr id="88" name="Google Shape;88;p18"/>
          <p:cNvCxnSpPr>
            <a:stCxn id="87" idx="1"/>
          </p:cNvCxnSpPr>
          <p:nvPr/>
        </p:nvCxnSpPr>
        <p:spPr>
          <a:xfrm flipH="1">
            <a:off x="3139800" y="2223525"/>
            <a:ext cx="632100" cy="33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9" name="Google Shape;89;p18"/>
          <p:cNvCxnSpPr/>
          <p:nvPr/>
        </p:nvCxnSpPr>
        <p:spPr>
          <a:xfrm rot="10800000">
            <a:off x="3353850" y="3482450"/>
            <a:ext cx="514500" cy="32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" name="Google Shape;90;p18"/>
          <p:cNvSpPr txBox="1"/>
          <p:nvPr/>
        </p:nvSpPr>
        <p:spPr>
          <a:xfrm>
            <a:off x="3825475" y="3707600"/>
            <a:ext cx="2143200" cy="13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yellow arrow is a vehicle that is currently moving down a route.</a:t>
            </a:r>
            <a:endParaRPr/>
          </a:p>
        </p:txBody>
      </p:sp>
      <p:cxnSp>
        <p:nvCxnSpPr>
          <p:cNvPr id="91" name="Google Shape;91;p18"/>
          <p:cNvCxnSpPr/>
          <p:nvPr/>
        </p:nvCxnSpPr>
        <p:spPr>
          <a:xfrm>
            <a:off x="1521625" y="1954925"/>
            <a:ext cx="42900" cy="87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2" name="Google Shape;92;p18"/>
          <p:cNvSpPr txBox="1"/>
          <p:nvPr/>
        </p:nvSpPr>
        <p:spPr>
          <a:xfrm>
            <a:off x="675075" y="1226275"/>
            <a:ext cx="1757400" cy="9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final version of the intersections layout</a:t>
            </a:r>
            <a:endParaRPr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2E99435-11C2-4AC6-A15D-9C476493419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19360" y="2740680"/>
              <a:ext cx="1276920" cy="10328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2E99435-11C2-4AC6-A15D-9C47649341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10000" y="2731320"/>
                <a:ext cx="1295640" cy="105156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F8A26D2-5CB1-44C1-8C7C-7CFBB6247B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94007" y="4381500"/>
            <a:ext cx="609600" cy="609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0D740F-7D45-46B6-A9B7-261B8E522B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9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164"/>
    </mc:Choice>
    <mc:Fallback xmlns="">
      <p:transition spd="slow" advTm="51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42B1577F5081D43AFE63A5CF2824900" ma:contentTypeVersion="9" ma:contentTypeDescription="Create a new document." ma:contentTypeScope="" ma:versionID="3428d5d2a42f8e0a84e918dcf40ad16b">
  <xsd:schema xmlns:xsd="http://www.w3.org/2001/XMLSchema" xmlns:xs="http://www.w3.org/2001/XMLSchema" xmlns:p="http://schemas.microsoft.com/office/2006/metadata/properties" xmlns:ns3="5d52904f-8203-4d40-ba55-e8d8bc6d29ba" xmlns:ns4="4d13c90a-b6e9-4c29-b9b2-d1f8f5a9632f" targetNamespace="http://schemas.microsoft.com/office/2006/metadata/properties" ma:root="true" ma:fieldsID="b45fb5e492adc511f3e80917ade00a50" ns3:_="" ns4:_="">
    <xsd:import namespace="5d52904f-8203-4d40-ba55-e8d8bc6d29ba"/>
    <xsd:import namespace="4d13c90a-b6e9-4c29-b9b2-d1f8f5a9632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52904f-8203-4d40-ba55-e8d8bc6d29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13c90a-b6e9-4c29-b9b2-d1f8f5a9632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5F658F-598F-4AC0-88C7-A81E6F48BCFC}">
  <ds:schemaRefs>
    <ds:schemaRef ds:uri="4d13c90a-b6e9-4c29-b9b2-d1f8f5a9632f"/>
    <ds:schemaRef ds:uri="5d52904f-8203-4d40-ba55-e8d8bc6d29b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0829CDA-F61C-40D9-9500-CCB87CF599D7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5d52904f-8203-4d40-ba55-e8d8bc6d29ba"/>
    <ds:schemaRef ds:uri="4d13c90a-b6e9-4c29-b9b2-d1f8f5a9632f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31CCAD5-0A31-4AC6-8826-84F74E1342C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664</Words>
  <Application>Microsoft Office PowerPoint</Application>
  <PresentationFormat>On-screen Show (16:9)</PresentationFormat>
  <Paragraphs>141</Paragraphs>
  <Slides>13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Arial,Sans-Serif</vt:lpstr>
      <vt:lpstr>Calibri</vt:lpstr>
      <vt:lpstr>Simple Light</vt:lpstr>
      <vt:lpstr>SUMO Traffic Simulation MIDTERM PROJECT REPORT</vt:lpstr>
      <vt:lpstr>The Project</vt:lpstr>
      <vt:lpstr>Background</vt:lpstr>
      <vt:lpstr>Project Plan</vt:lpstr>
      <vt:lpstr>Expected Data</vt:lpstr>
      <vt:lpstr>Data</vt:lpstr>
      <vt:lpstr>Technical Description</vt:lpstr>
      <vt:lpstr>Accomplish Work</vt:lpstr>
      <vt:lpstr>Status</vt:lpstr>
      <vt:lpstr>Effort</vt:lpstr>
      <vt:lpstr>Lessons Learned</vt:lpstr>
      <vt:lpstr>Expected Forthcoming Activities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SUMO Traffic Simulation MIDTERM PROJECT REPORT</dc:title>
  <dc:creator>Alain Shekanino</dc:creator>
  <cp:lastModifiedBy>Shekanino Alain Michael</cp:lastModifiedBy>
  <cp:revision>1</cp:revision>
  <dcterms:modified xsi:type="dcterms:W3CDTF">2020-05-08T23:40:29Z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0x010100142B1577F5081D43AFE63A5CF2824900</vt:lpwstr>
  </property>
</Properties>
</file>